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792">
          <p15:clr>
            <a:srgbClr val="A4A3A4"/>
          </p15:clr>
        </p15:guide>
        <p15:guide id="2" pos="192">
          <p15:clr>
            <a:srgbClr val="A4A3A4"/>
          </p15:clr>
        </p15:guide>
        <p15:guide id="3" orient="horz" pos="10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92" orient="horz"/>
        <p:guide pos="192"/>
        <p:guide pos="108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1.jp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 up of a sign&#10;&#10;Description automatically generated"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0072688" y="78002"/>
            <a:ext cx="1800225" cy="57551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1" y="0"/>
            <a:ext cx="9829800" cy="717630"/>
          </a:xfrm>
          <a:prstGeom prst="rect">
            <a:avLst/>
          </a:prstGeom>
          <a:solidFill>
            <a:srgbClr val="213264"/>
          </a:solidFill>
          <a:ln cap="flat" cmpd="sng" w="25400">
            <a:solidFill>
              <a:srgbClr val="21326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67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9888967" y="-419"/>
            <a:ext cx="112283" cy="73235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67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blue and white background&#10;&#10;Description automatically generated with medium confidence" id="9" name="Google Shape;9;p1"/>
          <p:cNvPicPr preferRelativeResize="0"/>
          <p:nvPr/>
        </p:nvPicPr>
        <p:blipFill rotWithShape="1">
          <a:blip r:embed="rId2">
            <a:alphaModFix amt="16000"/>
          </a:blip>
          <a:srcRect b="63695" l="0" r="1618" t="24724"/>
          <a:stretch/>
        </p:blipFill>
        <p:spPr>
          <a:xfrm>
            <a:off x="0" y="-1"/>
            <a:ext cx="9839325" cy="7239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67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freepik.com/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erson sitting at a desk with a computer&#10;&#10;Description automatically generated" id="19" name="Google Shape;1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6"/>
          <p:cNvSpPr/>
          <p:nvPr/>
        </p:nvSpPr>
        <p:spPr>
          <a:xfrm>
            <a:off x="5873750" y="584200"/>
            <a:ext cx="4673600" cy="977900"/>
          </a:xfrm>
          <a:prstGeom prst="roundRect">
            <a:avLst>
              <a:gd fmla="val 16667" name="adj"/>
            </a:avLst>
          </a:prstGeom>
          <a:solidFill>
            <a:srgbClr val="EBEEF9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67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6"/>
          <p:cNvSpPr txBox="1"/>
          <p:nvPr/>
        </p:nvSpPr>
        <p:spPr>
          <a:xfrm>
            <a:off x="5131925" y="2635325"/>
            <a:ext cx="62877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Real-Time Object Detection and Risk Estimation Using YOLOv8</a:t>
            </a:r>
            <a:endParaRPr b="1"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Sharlene Anna Pereira</a:t>
            </a:r>
            <a:r>
              <a:rPr b="1"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endParaRPr b="1"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" name="Google Shape;22;p6"/>
          <p:cNvGrpSpPr/>
          <p:nvPr/>
        </p:nvGrpSpPr>
        <p:grpSpPr>
          <a:xfrm>
            <a:off x="6890523" y="742091"/>
            <a:ext cx="2640053" cy="664378"/>
            <a:chOff x="2375536" y="1112060"/>
            <a:chExt cx="3292636" cy="828603"/>
          </a:xfrm>
        </p:grpSpPr>
        <p:pic>
          <p:nvPicPr>
            <p:cNvPr descr="A close up of a logo&#10;&#10;Description automatically generated" id="23" name="Google Shape;23;p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092781" y="1270168"/>
              <a:ext cx="1575391" cy="5123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A yellow and red shell logo&#10;&#10;Description automatically generated" id="24" name="Google Shape;24;p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375536" y="1112060"/>
              <a:ext cx="985475" cy="82860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/>
        </p:nvSpPr>
        <p:spPr>
          <a:xfrm>
            <a:off x="438467" y="996550"/>
            <a:ext cx="4493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5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Learning Objectives</a:t>
            </a:r>
            <a:endParaRPr b="0" i="0" sz="2500" u="none" cap="none" strike="noStrike">
              <a:solidFill>
                <a:srgbClr val="2131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7"/>
          <p:cNvSpPr txBox="1"/>
          <p:nvPr/>
        </p:nvSpPr>
        <p:spPr>
          <a:xfrm>
            <a:off x="199809" y="6135329"/>
            <a:ext cx="79587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 : </a:t>
            </a:r>
            <a:endParaRPr/>
          </a:p>
        </p:txBody>
      </p:sp>
      <p:sp>
        <p:nvSpPr>
          <p:cNvPr id="31" name="Google Shape;31;p7"/>
          <p:cNvSpPr txBox="1"/>
          <p:nvPr/>
        </p:nvSpPr>
        <p:spPr>
          <a:xfrm>
            <a:off x="880529" y="6135329"/>
            <a:ext cx="184235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www.freepik.com/</a:t>
            </a:r>
            <a:endParaRPr b="0" i="0" sz="1200" u="none" cap="none" strike="noStrik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" name="Google Shape;32;p7"/>
          <p:cNvCxnSpPr/>
          <p:nvPr/>
        </p:nvCxnSpPr>
        <p:spPr>
          <a:xfrm>
            <a:off x="0" y="6055360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A ladder leading to a large yellow circle&#10;&#10;Description automatically generated" id="33" name="Google Shape;33;p7"/>
          <p:cNvPicPr preferRelativeResize="0"/>
          <p:nvPr/>
        </p:nvPicPr>
        <p:blipFill rotWithShape="1">
          <a:blip r:embed="rId4">
            <a:alphaModFix amt="85000"/>
          </a:blip>
          <a:srcRect b="0" l="13763" r="13650" t="6135"/>
          <a:stretch/>
        </p:blipFill>
        <p:spPr>
          <a:xfrm>
            <a:off x="7782675" y="1473550"/>
            <a:ext cx="4279625" cy="4405223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/>
          <p:nvPr/>
        </p:nvSpPr>
        <p:spPr>
          <a:xfrm>
            <a:off x="9170688" y="3113559"/>
            <a:ext cx="1503600" cy="6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GOAL</a:t>
            </a:r>
            <a:endParaRPr/>
          </a:p>
        </p:txBody>
      </p:sp>
      <p:sp>
        <p:nvSpPr>
          <p:cNvPr id="35" name="Google Shape;35;p7"/>
          <p:cNvSpPr txBox="1"/>
          <p:nvPr/>
        </p:nvSpPr>
        <p:spPr>
          <a:xfrm>
            <a:off x="304800" y="1714500"/>
            <a:ext cx="6954000" cy="38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Learn how deep learning enables road-scene understanding.</a:t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Implement real-time object detection using YOLOv8.</a:t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Develop a risk estimation mechanism based on detected objects.</a:t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Visualize results with bounding boxes and safety colors.</a:t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Analyze scene-level risk using automated metrics.</a:t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Build a simplified ADAS-style (driver assistance) perception module.</a:t>
            </a:r>
            <a:endParaRPr sz="2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/>
        </p:nvSpPr>
        <p:spPr>
          <a:xfrm>
            <a:off x="304809" y="1098489"/>
            <a:ext cx="61026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5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Tools and Technology used </a:t>
            </a:r>
            <a:endParaRPr sz="2500"/>
          </a:p>
        </p:txBody>
      </p:sp>
      <p:sp>
        <p:nvSpPr>
          <p:cNvPr id="41" name="Google Shape;41;p8"/>
          <p:cNvSpPr txBox="1"/>
          <p:nvPr/>
        </p:nvSpPr>
        <p:spPr>
          <a:xfrm>
            <a:off x="304800" y="1972625"/>
            <a:ext cx="10205700" cy="37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b="1" lang="en-US" sz="2300">
                <a:solidFill>
                  <a:schemeClr val="dk1"/>
                </a:solidFill>
              </a:rPr>
              <a:t>Python 3.10</a:t>
            </a:r>
            <a:endParaRPr b="1"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b="1" lang="en-US" sz="2300">
                <a:solidFill>
                  <a:schemeClr val="dk1"/>
                </a:solidFill>
              </a:rPr>
              <a:t>YOLOv8 (Ultralytics)</a:t>
            </a:r>
            <a:r>
              <a:rPr lang="en-US" sz="2300">
                <a:solidFill>
                  <a:schemeClr val="dk1"/>
                </a:solidFill>
              </a:rPr>
              <a:t> - Object Detection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b="1" lang="en-US" sz="2300">
                <a:solidFill>
                  <a:schemeClr val="dk1"/>
                </a:solidFill>
              </a:rPr>
              <a:t>OpenCV</a:t>
            </a:r>
            <a:r>
              <a:rPr lang="en-US" sz="2300">
                <a:solidFill>
                  <a:schemeClr val="dk1"/>
                </a:solidFill>
              </a:rPr>
              <a:t> - Image Processing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b="1" lang="en-US" sz="2300">
                <a:solidFill>
                  <a:schemeClr val="dk1"/>
                </a:solidFill>
              </a:rPr>
              <a:t>NumPy &amp; Pandas</a:t>
            </a:r>
            <a:r>
              <a:rPr lang="en-US" sz="2300">
                <a:solidFill>
                  <a:schemeClr val="dk1"/>
                </a:solidFill>
              </a:rPr>
              <a:t> - Data Handling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b="1" lang="en-US" sz="2300">
                <a:solidFill>
                  <a:schemeClr val="dk1"/>
                </a:solidFill>
              </a:rPr>
              <a:t>Matplotlib</a:t>
            </a:r>
            <a:r>
              <a:rPr lang="en-US" sz="2300">
                <a:solidFill>
                  <a:schemeClr val="dk1"/>
                </a:solidFill>
              </a:rPr>
              <a:t> - Risk Analytics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b="1" lang="en-US" sz="2300">
                <a:solidFill>
                  <a:schemeClr val="dk1"/>
                </a:solidFill>
              </a:rPr>
              <a:t>KaggleHub</a:t>
            </a:r>
            <a:r>
              <a:rPr lang="en-US" sz="2300">
                <a:solidFill>
                  <a:schemeClr val="dk1"/>
                </a:solidFill>
              </a:rPr>
              <a:t> - Dataset Access (IDD)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b="1" lang="en-US" sz="2300">
                <a:solidFill>
                  <a:schemeClr val="dk1"/>
                </a:solidFill>
              </a:rPr>
              <a:t>Gradio</a:t>
            </a:r>
            <a:r>
              <a:rPr lang="en-US" sz="2300">
                <a:solidFill>
                  <a:schemeClr val="dk1"/>
                </a:solidFill>
              </a:rPr>
              <a:t> - Interactive Web Demo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b="1" lang="en-US" sz="2300">
                <a:solidFill>
                  <a:schemeClr val="dk1"/>
                </a:solidFill>
              </a:rPr>
              <a:t>Google Colab</a:t>
            </a:r>
            <a:r>
              <a:rPr lang="en-US" sz="2300">
                <a:solidFill>
                  <a:schemeClr val="dk1"/>
                </a:solidFill>
              </a:rPr>
              <a:t> - Execution Environment</a:t>
            </a:r>
            <a:endParaRPr sz="2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/>
          <p:nvPr/>
        </p:nvSpPr>
        <p:spPr>
          <a:xfrm>
            <a:off x="83406" y="780156"/>
            <a:ext cx="6102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Methodology </a:t>
            </a:r>
            <a:endParaRPr b="0" i="0" sz="2100" u="none" cap="none" strike="noStrike">
              <a:solidFill>
                <a:srgbClr val="2131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9"/>
          <p:cNvSpPr txBox="1"/>
          <p:nvPr/>
        </p:nvSpPr>
        <p:spPr>
          <a:xfrm>
            <a:off x="145075" y="1257300"/>
            <a:ext cx="11583000" cy="57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</a:rPr>
              <a:t>Dataset Preparation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Downloaded the Indian Driving Dataset (IDD) using KaggleHub.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Selected a subset for evaluation and testing.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</a:rPr>
              <a:t>Object Detection (YOLOv8) : </a:t>
            </a:r>
            <a:r>
              <a:rPr lang="en-US">
                <a:solidFill>
                  <a:schemeClr val="dk1"/>
                </a:solidFill>
              </a:rPr>
              <a:t>YOLOv8n model detects road users such as cars, buses, trucks, pedestrians, bicycles, etc.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</a:rPr>
              <a:t>Risk Estimation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Proximity-based risk calculated using bounding box height.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Vulnerable road users (pedestrians, bicycles, motorcycles) receive additional risk weightage.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Risk Categories: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-US">
                <a:solidFill>
                  <a:schemeClr val="dk1"/>
                </a:solidFill>
              </a:rPr>
              <a:t>0–35 → Safe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-US">
                <a:solidFill>
                  <a:schemeClr val="dk1"/>
                </a:solidFill>
              </a:rPr>
              <a:t>36–65 → Caution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-US">
                <a:solidFill>
                  <a:schemeClr val="dk1"/>
                </a:solidFill>
              </a:rPr>
              <a:t>66–100 → Danger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</a:rPr>
              <a:t>Annotation &amp; Visualization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Bounding boxes color-coded (Green/Yellow/Red).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Overall scene risk shown as a top banner.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</a:rPr>
              <a:t>Batch Evaluation &amp; Analytics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Annotated outputs saved for 20+ IDD images.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Generated CSV logs and risk distribution histograms.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</a:rPr>
              <a:t>Gradio Web App :</a:t>
            </a:r>
            <a:r>
              <a:rPr lang="en-US">
                <a:solidFill>
                  <a:schemeClr val="dk1"/>
                </a:solidFill>
              </a:rPr>
              <a:t>User uploads an image and receives immediate detection + risk estimation.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/>
          <p:nvPr/>
        </p:nvSpPr>
        <p:spPr>
          <a:xfrm>
            <a:off x="255102" y="1054400"/>
            <a:ext cx="32742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Problem Statement:  </a:t>
            </a:r>
            <a:endParaRPr b="1" i="0" sz="2200" u="none" cap="none" strike="noStrike">
              <a:solidFill>
                <a:srgbClr val="2131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10"/>
          <p:cNvSpPr txBox="1"/>
          <p:nvPr/>
        </p:nvSpPr>
        <p:spPr>
          <a:xfrm>
            <a:off x="278250" y="1714500"/>
            <a:ext cx="11635500" cy="17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Road accidents occur frequently due to lack of driver awareness, unpredictable traffic behavior, and high-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density road environments.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Drivers often fail to recognize or react to nearby threats in time.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There is a strong need for an Al-driven perception system that can detect hazards earlier and provide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risk awareness.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/>
        </p:nvSpPr>
        <p:spPr>
          <a:xfrm>
            <a:off x="239704" y="1034112"/>
            <a:ext cx="6102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3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Solution:  </a:t>
            </a:r>
            <a:endParaRPr b="1" i="0" sz="2300" u="none" cap="none" strike="noStrike">
              <a:solidFill>
                <a:srgbClr val="2131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1"/>
          <p:cNvSpPr txBox="1"/>
          <p:nvPr/>
        </p:nvSpPr>
        <p:spPr>
          <a:xfrm>
            <a:off x="304800" y="1714500"/>
            <a:ext cx="9616500" cy="38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The system provides a real-time Al-based safety assistant by: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• Using YOLOv8 to detect objects on the road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• Estimating risk based on object proximity and vulnerability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• Highlighting hazardous objects with high-risk colors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• Generating an overall risk score for each scene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• Giving the user an easy-to-understand safety assessment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This forms the foundation of an intelligent ADAS (Advanced Driver Assistance System).</a:t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/>
          <p:nvPr/>
        </p:nvSpPr>
        <p:spPr>
          <a:xfrm>
            <a:off x="255104" y="1054412"/>
            <a:ext cx="6102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Screenshot of Output:  </a:t>
            </a:r>
            <a:endParaRPr b="1" i="0" sz="2100" u="none" cap="none" strike="noStrike">
              <a:solidFill>
                <a:srgbClr val="2131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12" title="Screenshot 2025-11-16 at 9.38.45 PM.png"/>
          <p:cNvPicPr preferRelativeResize="0"/>
          <p:nvPr/>
        </p:nvPicPr>
        <p:blipFill rotWithShape="1">
          <a:blip r:embed="rId3">
            <a:alphaModFix/>
          </a:blip>
          <a:srcRect b="0" l="0" r="9148" t="0"/>
          <a:stretch/>
        </p:blipFill>
        <p:spPr>
          <a:xfrm>
            <a:off x="304800" y="1551550"/>
            <a:ext cx="5619973" cy="228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2" title="Screenshot 2025-11-16 at 9.39.17 PM.png"/>
          <p:cNvPicPr preferRelativeResize="0"/>
          <p:nvPr/>
        </p:nvPicPr>
        <p:blipFill rotWithShape="1">
          <a:blip r:embed="rId4">
            <a:alphaModFix/>
          </a:blip>
          <a:srcRect b="0" l="0" r="-8683" t="0"/>
          <a:stretch/>
        </p:blipFill>
        <p:spPr>
          <a:xfrm>
            <a:off x="255100" y="3633100"/>
            <a:ext cx="5619973" cy="302403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2" title="Screenshot 2025-11-16 at 9.40.34 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89850" y="1469898"/>
            <a:ext cx="4764124" cy="2883802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2"/>
          <p:cNvSpPr txBox="1"/>
          <p:nvPr/>
        </p:nvSpPr>
        <p:spPr>
          <a:xfrm>
            <a:off x="5875075" y="4977375"/>
            <a:ext cx="63168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</a:rPr>
              <a:t>Output Screenshots contain 3 images: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b="1" lang="en-US">
                <a:solidFill>
                  <a:schemeClr val="dk1"/>
                </a:solidFill>
              </a:rPr>
              <a:t>Original Road Scene (Input)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b="1" lang="en-US">
                <a:solidFill>
                  <a:schemeClr val="dk1"/>
                </a:solidFill>
              </a:rPr>
              <a:t>Annotated Detection Output (YOLOv8)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b="1" lang="en-US">
                <a:solidFill>
                  <a:schemeClr val="dk1"/>
                </a:solidFill>
              </a:rPr>
              <a:t>Overall Safety Status – Risk Estimation</a:t>
            </a:r>
            <a:endParaRPr sz="17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/>
        </p:nvSpPr>
        <p:spPr>
          <a:xfrm>
            <a:off x="149087" y="988151"/>
            <a:ext cx="6102626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Conclusion:</a:t>
            </a:r>
            <a:r>
              <a:rPr b="1" i="0" lang="en-US" sz="18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b="0" i="0" sz="1800" u="none" cap="none" strike="noStrike">
              <a:solidFill>
                <a:srgbClr val="2131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3"/>
          <p:cNvSpPr txBox="1"/>
          <p:nvPr/>
        </p:nvSpPr>
        <p:spPr>
          <a:xfrm>
            <a:off x="304800" y="1628100"/>
            <a:ext cx="11057100" cy="3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sz="1500"/>
              <a:t>YOLOv8 accurately detects multiple road users in real time.</a:t>
            </a:r>
            <a:endParaRPr sz="15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sz="1500"/>
              <a:t>The risk engine estimates scene-level danger effectively using proximity and vulnerability logic.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sz="1500"/>
              <a:t>The system produces clear, interpretable safety visualizations suitable for ADAS-style applications.</a:t>
            </a:r>
            <a:endParaRPr sz="15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sz="1500"/>
              <a:t>Batch evaluation and analytics provide insights into risk distribution across traffic scenes.</a:t>
            </a:r>
            <a:endParaRPr sz="15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sz="1500"/>
              <a:t>The interactive Gradio interface makes the model easy to test and demonstrate.</a:t>
            </a:r>
            <a:endParaRPr sz="15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sz="1500"/>
              <a:t>This project lays strong groundwork for advanced ADAS features like driver monitoring, lane tracking,</a:t>
            </a:r>
            <a:endParaRPr sz="15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and collision prediction.</a:t>
            </a:r>
            <a:endParaRPr sz="1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